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BA1AFD5-C17D-4C96-A86A-EDE87BECD087}" type="datetimeFigureOut">
              <a:rPr lang="id-ID" smtClean="0"/>
              <a:pPr/>
              <a:t>25/04/2017</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8699B54-209C-414F-90DB-05D5910D63DB}" type="slidenum">
              <a:rPr lang="id-ID" smtClean="0"/>
              <a:pPr/>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A1AFD5-C17D-4C96-A86A-EDE87BECD087}" type="datetimeFigureOut">
              <a:rPr lang="id-ID" smtClean="0"/>
              <a:pPr/>
              <a:t>25/04/2017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699B54-209C-414F-90DB-05D5910D63D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8699B54-209C-414F-90DB-05D5910D63DB}" type="slidenum">
              <a:rPr lang="id-ID" smtClean="0"/>
              <a:pPr/>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A1AFD5-C17D-4C96-A86A-EDE87BECD087}" type="datetimeFigureOut">
              <a:rPr lang="id-ID" smtClean="0"/>
              <a:pPr/>
              <a:t>25/04/2017</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BA1AFD5-C17D-4C96-A86A-EDE87BECD087}" type="datetimeFigureOut">
              <a:rPr lang="id-ID" smtClean="0"/>
              <a:pPr/>
              <a:t>25/04/2017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78699B54-209C-414F-90DB-05D5910D63DB}" type="slidenum">
              <a:rPr lang="id-ID" smtClean="0"/>
              <a:pPr/>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BBA1AFD5-C17D-4C96-A86A-EDE87BECD087}" type="datetimeFigureOut">
              <a:rPr lang="id-ID" smtClean="0"/>
              <a:pPr/>
              <a:t>25/04/2017</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8699B54-209C-414F-90DB-05D5910D63DB}" type="slidenum">
              <a:rPr lang="id-ID" smtClean="0"/>
              <a:pPr/>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BA1AFD5-C17D-4C96-A86A-EDE87BECD087}" type="datetimeFigureOut">
              <a:rPr lang="id-ID" smtClean="0"/>
              <a:pPr/>
              <a:t>25/04/2017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699B54-209C-414F-90DB-05D5910D63DB}" type="slidenum">
              <a:rPr lang="id-ID" smtClean="0"/>
              <a:pPr/>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BA1AFD5-C17D-4C96-A86A-EDE87BECD087}" type="datetimeFigureOut">
              <a:rPr lang="id-ID" smtClean="0"/>
              <a:pPr/>
              <a:t>25/04/2017</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8699B54-209C-414F-90DB-05D5910D63DB}" type="slidenum">
              <a:rPr lang="id-ID" smtClean="0"/>
              <a:pPr/>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A1AFD5-C17D-4C96-A86A-EDE87BECD087}" type="datetimeFigureOut">
              <a:rPr lang="id-ID" smtClean="0"/>
              <a:pPr/>
              <a:t>25/04/2017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78699B54-209C-414F-90DB-05D5910D63D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BA1AFD5-C17D-4C96-A86A-EDE87BECD087}" type="datetimeFigureOut">
              <a:rPr lang="id-ID" smtClean="0"/>
              <a:pPr/>
              <a:t>25/04/2017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8699B54-209C-414F-90DB-05D5910D63D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8699B54-209C-414F-90DB-05D5910D63DB}" type="slidenum">
              <a:rPr lang="id-ID" smtClean="0"/>
              <a:pPr/>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BA1AFD5-C17D-4C96-A86A-EDE87BECD087}" type="datetimeFigureOut">
              <a:rPr lang="id-ID" smtClean="0"/>
              <a:pPr/>
              <a:t>25/04/2017</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8699B54-209C-414F-90DB-05D5910D63DB}" type="slidenum">
              <a:rPr lang="id-ID" smtClean="0"/>
              <a:pPr/>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BA1AFD5-C17D-4C96-A86A-EDE87BECD087}" type="datetimeFigureOut">
              <a:rPr lang="id-ID" smtClean="0"/>
              <a:pPr/>
              <a:t>25/04/2017</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BA1AFD5-C17D-4C96-A86A-EDE87BECD087}" type="datetimeFigureOut">
              <a:rPr lang="id-ID" smtClean="0"/>
              <a:pPr/>
              <a:t>25/04/2017</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8699B54-209C-414F-90DB-05D5910D63DB}" type="slidenum">
              <a:rPr lang="id-ID" smtClean="0"/>
              <a:pPr/>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dirty="0" smtClean="0"/>
              <a:t>HARIRI, SE., M.AK</a:t>
            </a:r>
          </a:p>
          <a:p>
            <a:r>
              <a:rPr lang="id-ID" dirty="0" smtClean="0"/>
              <a:t>uniVersitas islam malang</a:t>
            </a:r>
          </a:p>
          <a:p>
            <a:r>
              <a:rPr lang="id-ID" dirty="0" smtClean="0"/>
              <a:t>2017</a:t>
            </a:r>
            <a:endParaRPr lang="id-ID" dirty="0"/>
          </a:p>
        </p:txBody>
      </p:sp>
      <p:sp>
        <p:nvSpPr>
          <p:cNvPr id="2" name="Title 1"/>
          <p:cNvSpPr>
            <a:spLocks noGrp="1"/>
          </p:cNvSpPr>
          <p:nvPr>
            <p:ph type="ctrTitle"/>
          </p:nvPr>
        </p:nvSpPr>
        <p:spPr/>
        <p:txBody>
          <a:bodyPr>
            <a:normAutofit fontScale="90000"/>
          </a:bodyPr>
          <a:lstStyle/>
          <a:p>
            <a:r>
              <a:rPr lang="id-ID" b="1" dirty="0" smtClean="0"/>
              <a:t>AKUNTANSI PAJAK ATAS KLASIFIKASI BIAYA DAN KOMPENSASI KERUGIAN</a:t>
            </a:r>
            <a:endParaRPr lang="id-ID"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r>
              <a:rPr lang="id-ID" dirty="0" smtClean="0"/>
              <a:t>Pembentukan atau pemupukan dana cadangan, kecuali piutang tidak tertagih.</a:t>
            </a:r>
          </a:p>
          <a:p>
            <a:r>
              <a:rPr lang="id-ID" dirty="0" smtClean="0"/>
              <a:t>Premi asuransi kesehatan, asuransi kecelakaan, asuransi jiwa, asuransi dwiguna, dan asuransi beasiswa, yang dibayar oleh WP orang pribadi, kecuali jika dibayar oleh pemberi kerja dan premi tersebut dihitung sebagai penghasilan bagi WP yang bersangkutan.</a:t>
            </a:r>
          </a:p>
          <a:p>
            <a:r>
              <a:rPr lang="id-ID" dirty="0" smtClean="0"/>
              <a:t>Penggantian atau imbalan sehubungan dengan pekerjaan atau jasa yang diberikan dalam bentuk natura dan kenikmatan, kecuali penyediaan makanan dan minuman bagi seluruh pegawai serta penggantian atau imbalan dalam bentuk natura dan kenikmatan di daerah tertentu dan yang berkaitan dengan pelaksanaan pekerjaan, yang ditetapkan dengan Keputusan Menteri Keuangan.</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Jumlah yang melebihi kewajaran yang dibayarkan kepada pemegang saham atau kepada pihak yang mempunyai hubungan istimewa sebagai imbalan sehubungan dengan pekerjaan yang dilakukan.</a:t>
            </a:r>
          </a:p>
          <a:p>
            <a:r>
              <a:rPr lang="id-ID" dirty="0" smtClean="0"/>
              <a:t>Harta yang dihibahkan kepada keluarga sedarah dalam garis keturunan lurus satu derajat dan kepada badan keagamaan atau badan pendidikan atau badan sosial atau pengusaha kecil, serta bantuan atau sumbangan termasuk zakat.</a:t>
            </a:r>
          </a:p>
          <a:p>
            <a:r>
              <a:rPr lang="id-ID" dirty="0" smtClean="0"/>
              <a:t>Pajak penghasilan</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Biaya yang dibebankan atau dikeluarkan untuk kepentingan pribadi WP atau orang yang menjadi tanggungannya.</a:t>
            </a:r>
          </a:p>
          <a:p>
            <a:r>
              <a:rPr lang="id-ID" dirty="0" smtClean="0"/>
              <a:t>Gaji yang dibayarkan kepada anggota persekutuan, firma, atau perseroan komanditer yang modalnya tidak terbagi atas saham.</a:t>
            </a:r>
          </a:p>
          <a:p>
            <a:r>
              <a:rPr lang="id-ID" dirty="0" smtClean="0"/>
              <a:t>Sanksi administrasi berupa bunga, denda dan kenaikan, serta sanksi pidana.</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dirty="0" smtClean="0"/>
              <a:t>Klasifikasi Biaya Sesuai Aturan Pelaksanaan UU Perpajakan</a:t>
            </a:r>
            <a:endParaRPr lang="id-ID" sz="2800" dirty="0"/>
          </a:p>
        </p:txBody>
      </p:sp>
      <p:sp>
        <p:nvSpPr>
          <p:cNvPr id="3" name="Content Placeholder 2"/>
          <p:cNvSpPr>
            <a:spLocks noGrp="1"/>
          </p:cNvSpPr>
          <p:nvPr>
            <p:ph sz="quarter" idx="1"/>
          </p:nvPr>
        </p:nvSpPr>
        <p:spPr/>
        <p:txBody>
          <a:bodyPr>
            <a:normAutofit lnSpcReduction="10000"/>
          </a:bodyPr>
          <a:lstStyle/>
          <a:p>
            <a:pPr>
              <a:buNone/>
            </a:pPr>
            <a:r>
              <a:rPr lang="id-ID" dirty="0" smtClean="0"/>
              <a:t>Pasal 6 dan Pasal 9 UU PPh sebagai berikut:</a:t>
            </a:r>
          </a:p>
          <a:p>
            <a:r>
              <a:rPr lang="id-ID" dirty="0" smtClean="0"/>
              <a:t>Biaya program BPJS</a:t>
            </a:r>
          </a:p>
          <a:p>
            <a:r>
              <a:rPr lang="id-ID" dirty="0" smtClean="0"/>
              <a:t>Biaya pengobatan</a:t>
            </a:r>
          </a:p>
          <a:p>
            <a:r>
              <a:rPr lang="id-ID" dirty="0" smtClean="0"/>
              <a:t>Biaya rekreasi dan olahraga</a:t>
            </a:r>
          </a:p>
          <a:p>
            <a:r>
              <a:rPr lang="id-ID" dirty="0" smtClean="0"/>
              <a:t>Biaya perumahan</a:t>
            </a:r>
          </a:p>
          <a:p>
            <a:r>
              <a:rPr lang="id-ID" dirty="0" smtClean="0"/>
              <a:t>Biaya kendaraan dinas</a:t>
            </a:r>
          </a:p>
          <a:p>
            <a:r>
              <a:rPr lang="id-ID" dirty="0" smtClean="0"/>
              <a:t>Telp seluler karyawan</a:t>
            </a:r>
          </a:p>
          <a:p>
            <a:r>
              <a:rPr lang="id-ID" dirty="0" smtClean="0"/>
              <a:t>Pajak masukan yang tidak dapat dikreditkan</a:t>
            </a:r>
          </a:p>
          <a:p>
            <a:r>
              <a:rPr lang="id-ID" dirty="0" smtClean="0"/>
              <a:t>Pajak masukan sebagai pengurang penghasilan bruto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Pasal 4 PP No.138 Tahun 2000 yaitu pengeluaran dan biaya yang tidak boleh dikurangkan dalam menghitung besarnya PKP WP dalam negeri dan BUT.</a:t>
            </a:r>
          </a:p>
          <a:p>
            <a:r>
              <a:rPr lang="id-ID" dirty="0" smtClean="0"/>
              <a:t>Pemberian natura atau kenikmatan yang berkaitan dengan pelaksanaan pekerjaan dapat dibebankan dan bukan merupakan objekPPh Pasal 21.</a:t>
            </a:r>
          </a:p>
          <a:p>
            <a:r>
              <a:rPr lang="id-ID" dirty="0" smtClean="0"/>
              <a:t>Biaya entertaiment, representasi, jamuan tamu</a:t>
            </a:r>
          </a:p>
          <a:p>
            <a:r>
              <a:rPr lang="id-ID" dirty="0" smtClean="0"/>
              <a:t>Pajak daerah dan Retribusi daerah</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Konpensasi Kerugian</a:t>
            </a:r>
            <a:endParaRPr lang="id-ID" dirty="0"/>
          </a:p>
        </p:txBody>
      </p:sp>
      <p:sp>
        <p:nvSpPr>
          <p:cNvPr id="3" name="Content Placeholder 2"/>
          <p:cNvSpPr>
            <a:spLocks noGrp="1"/>
          </p:cNvSpPr>
          <p:nvPr>
            <p:ph sz="quarter" idx="1"/>
          </p:nvPr>
        </p:nvSpPr>
        <p:spPr/>
        <p:txBody>
          <a:bodyPr>
            <a:normAutofit lnSpcReduction="10000"/>
          </a:bodyPr>
          <a:lstStyle/>
          <a:p>
            <a:pPr>
              <a:buNone/>
            </a:pPr>
            <a:r>
              <a:rPr lang="id-ID" dirty="0" smtClean="0"/>
              <a:t>Terdapat 2 macam kompensasi kerugian, yaitu:</a:t>
            </a:r>
          </a:p>
          <a:p>
            <a:r>
              <a:rPr lang="id-ID" dirty="0" smtClean="0"/>
              <a:t>Kompensasi Horizontal</a:t>
            </a:r>
          </a:p>
          <a:p>
            <a:pPr>
              <a:buNone/>
            </a:pPr>
            <a:r>
              <a:rPr lang="id-ID" dirty="0" smtClean="0"/>
              <a:t>	Kompensasi ini diterapkan apabila WP dalam tahun pajak yang bersamaan memperhitungkan kompensasinya antara penghasilan suatu bidang usaha dengan kerugian dan bidang usaha lainnya.</a:t>
            </a:r>
          </a:p>
          <a:p>
            <a:r>
              <a:rPr lang="id-ID" dirty="0" smtClean="0"/>
              <a:t>Kompensasi Vertikal</a:t>
            </a:r>
          </a:p>
          <a:p>
            <a:pPr>
              <a:buNone/>
            </a:pPr>
            <a:r>
              <a:rPr lang="id-ID" dirty="0" smtClean="0"/>
              <a:t>	Kompensasi ini dilakukan dengan jalan WP mengompensasikan penghasilan suatu tahun pajak dengan kerugian tahun sebelumnya. UU PPh menganut kompensasi vertikal.</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dirty="0" smtClean="0"/>
              <a:t>Apabila penghasilan bruto dari WP dalam negeri dan BUT setelah dilakukan pengurangan-pengurangan sesuai dengan pengeluaran-pengeluaran yang diperkenankan seperti di atas didapat kerugian, maka kerugian tersebut dapat dikompensasikan dengan penghasilan neto atau laba fiskal selama 5 tahun berturut-turut, dimulai sejak tahun pajak berikutnya sesudah tahun didapatnya kerugian tersebut.</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a:buNone/>
            </a:pPr>
            <a:r>
              <a:rPr lang="id-ID" dirty="0" smtClean="0"/>
              <a:t>Contoh:</a:t>
            </a:r>
          </a:p>
          <a:p>
            <a:pPr>
              <a:buNone/>
            </a:pPr>
            <a:r>
              <a:rPr lang="id-ID" dirty="0" smtClean="0"/>
              <a:t>Pada tahun 2009, PT A menderita kerugian fiskal sebesar Rp.1.200.000.000 dalam 5 tahun berikutnya laba (rugi) fiskal PT A sebagai berikut:</a:t>
            </a:r>
          </a:p>
          <a:p>
            <a:pPr>
              <a:buNone/>
            </a:pPr>
            <a:r>
              <a:rPr lang="id-ID" dirty="0" smtClean="0"/>
              <a:t>2010 Laba fiskal	200.000.000</a:t>
            </a:r>
          </a:p>
          <a:p>
            <a:pPr>
              <a:buNone/>
            </a:pPr>
            <a:r>
              <a:rPr lang="id-ID" dirty="0" smtClean="0"/>
              <a:t>2011 Rugi fiskal	(300.000.000)</a:t>
            </a:r>
          </a:p>
          <a:p>
            <a:pPr>
              <a:buNone/>
            </a:pPr>
            <a:r>
              <a:rPr lang="id-ID" dirty="0" smtClean="0"/>
              <a:t>2012 Laba fiskal	NIHIL</a:t>
            </a:r>
          </a:p>
          <a:p>
            <a:pPr>
              <a:buNone/>
            </a:pPr>
            <a:r>
              <a:rPr lang="id-ID" dirty="0" smtClean="0"/>
              <a:t>2013 Laba fiskal	100.000.000</a:t>
            </a:r>
          </a:p>
          <a:p>
            <a:pPr>
              <a:buNone/>
            </a:pPr>
            <a:r>
              <a:rPr lang="id-ID" dirty="0" smtClean="0"/>
              <a:t>2014 Laba fiskal	800.000.000</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pPr>
              <a:buNone/>
            </a:pPr>
            <a:r>
              <a:rPr lang="id-ID" dirty="0" smtClean="0"/>
              <a:t>Kompensasi kerugian dilakukan sebagai berikut:</a:t>
            </a:r>
          </a:p>
          <a:p>
            <a:pPr>
              <a:buNone/>
            </a:pPr>
            <a:r>
              <a:rPr lang="id-ID" dirty="0" smtClean="0"/>
              <a:t>	</a:t>
            </a:r>
            <a:r>
              <a:rPr lang="id-ID" sz="1800" dirty="0" smtClean="0"/>
              <a:t>Rugi fiskal tahun 2009		(1.200.000.000)</a:t>
            </a:r>
          </a:p>
          <a:p>
            <a:pPr>
              <a:buNone/>
            </a:pPr>
            <a:r>
              <a:rPr lang="id-ID" sz="1800" dirty="0" smtClean="0"/>
              <a:t>	Laba fiskal tahun 2010		    200.000.000    (+)</a:t>
            </a:r>
          </a:p>
          <a:p>
            <a:pPr>
              <a:buNone/>
            </a:pPr>
            <a:r>
              <a:rPr lang="id-ID" sz="1800" dirty="0" smtClean="0"/>
              <a:t>	Sisa rugi fiskal tahun 2009	(1.000.000.000)</a:t>
            </a:r>
          </a:p>
          <a:p>
            <a:pPr>
              <a:buNone/>
            </a:pPr>
            <a:r>
              <a:rPr lang="id-ID" sz="1800" dirty="0" smtClean="0"/>
              <a:t>	Rugi fiskal tahun 2011		   (300.000.000)</a:t>
            </a:r>
          </a:p>
          <a:p>
            <a:pPr>
              <a:buNone/>
            </a:pPr>
            <a:r>
              <a:rPr lang="id-ID" sz="1800" dirty="0" smtClean="0"/>
              <a:t>	Sisa rugi fiskal tahun 2009	(1.000.000.000)</a:t>
            </a:r>
          </a:p>
          <a:p>
            <a:pPr>
              <a:buNone/>
            </a:pPr>
            <a:r>
              <a:rPr lang="id-ID" sz="1800" dirty="0" smtClean="0"/>
              <a:t>	Laba fiskal tahun 2012		          NIHIL</a:t>
            </a:r>
          </a:p>
          <a:p>
            <a:pPr>
              <a:buNone/>
            </a:pPr>
            <a:r>
              <a:rPr lang="id-ID" sz="1800" dirty="0" smtClean="0"/>
              <a:t>	Sisa rugi fiskal tahun 2009	(1.000.000.000)</a:t>
            </a:r>
          </a:p>
          <a:p>
            <a:pPr>
              <a:buNone/>
            </a:pPr>
            <a:r>
              <a:rPr lang="id-ID" sz="1800" dirty="0" smtClean="0"/>
              <a:t>	Laba fiskal tahun 2013		     100.000.000    (+)</a:t>
            </a:r>
          </a:p>
          <a:p>
            <a:pPr>
              <a:buNone/>
            </a:pPr>
            <a:r>
              <a:rPr lang="id-ID" sz="1800" dirty="0" smtClean="0"/>
              <a:t>	Sisa rugi fiskal tahun 2009	   (900.000.000)</a:t>
            </a:r>
          </a:p>
          <a:p>
            <a:pPr>
              <a:buNone/>
            </a:pPr>
            <a:r>
              <a:rPr lang="id-ID" sz="1800" dirty="0" smtClean="0"/>
              <a:t>	Laba fiskal tahun 2014		     800.000.000   (+)</a:t>
            </a:r>
          </a:p>
          <a:p>
            <a:pPr>
              <a:buNone/>
            </a:pPr>
            <a:r>
              <a:rPr lang="id-ID" sz="1800" dirty="0" smtClean="0"/>
              <a:t>	Sisa rugi fiskal tahun 2009	   (100.000.000)</a:t>
            </a:r>
          </a:p>
          <a:p>
            <a:pPr>
              <a:buNone/>
            </a:pPr>
            <a:endParaRPr lang="id-ID" sz="1800" dirty="0" smtClean="0"/>
          </a:p>
          <a:p>
            <a:pPr>
              <a:buNone/>
            </a:pPr>
            <a:r>
              <a:rPr lang="id-ID" sz="1800" dirty="0" smtClean="0"/>
              <a:t>	</a:t>
            </a:r>
            <a:endParaRPr lang="id-ID"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Pajak</a:t>
            </a:r>
            <a:endParaRPr lang="id-ID" dirty="0"/>
          </a:p>
        </p:txBody>
      </p:sp>
      <p:sp>
        <p:nvSpPr>
          <p:cNvPr id="3" name="Content Placeholder 2"/>
          <p:cNvSpPr>
            <a:spLocks noGrp="1"/>
          </p:cNvSpPr>
          <p:nvPr>
            <p:ph sz="quarter" idx="1"/>
          </p:nvPr>
        </p:nvSpPr>
        <p:spPr/>
        <p:txBody>
          <a:bodyPr/>
          <a:lstStyle/>
          <a:p>
            <a:r>
              <a:rPr lang="id-ID" dirty="0" smtClean="0"/>
              <a:t>Rugi fiskal tahun 2009 sebesar Rp.100.000.000 yang masih tersisa pada akhir tahun 2014, tidak boleh dikompensasikan lagi dengan laba fiskal tahun 2011. Sedangkan rugi fiskal 2011 sebesar Rp.300.000.000 hanya boleh dikompensasikan dengan laba fiskal tahun 2015 dan tahun 2016, karena jangka waktu 5 tahun yang dimulai sejak tahun 2012 berakhir pada akhir tahun 2016.</a:t>
            </a:r>
          </a:p>
          <a:p>
            <a:pPr>
              <a:buNone/>
            </a:pP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Menurut UU Perpajakan</a:t>
            </a:r>
            <a:endParaRPr lang="id-ID" dirty="0"/>
          </a:p>
        </p:txBody>
      </p:sp>
      <p:sp>
        <p:nvSpPr>
          <p:cNvPr id="3" name="Content Placeholder 2"/>
          <p:cNvSpPr>
            <a:spLocks noGrp="1"/>
          </p:cNvSpPr>
          <p:nvPr>
            <p:ph sz="quarter" idx="1"/>
          </p:nvPr>
        </p:nvSpPr>
        <p:spPr/>
        <p:txBody>
          <a:bodyPr/>
          <a:lstStyle/>
          <a:p>
            <a:pPr>
              <a:buNone/>
            </a:pPr>
            <a:r>
              <a:rPr lang="id-ID" dirty="0" smtClean="0"/>
              <a:t>Saat pengukuran biaya dalam ketentuan perpajakan pada umumnya disesuaikan dengan cara pencatatan yang dipakai dalam pembukuan perusahaan apakah metode kas </a:t>
            </a:r>
            <a:r>
              <a:rPr lang="id-ID" i="1" dirty="0" smtClean="0"/>
              <a:t>(cash method)</a:t>
            </a:r>
            <a:r>
              <a:rPr lang="id-ID" dirty="0" smtClean="0"/>
              <a:t> atau metode akrual </a:t>
            </a:r>
            <a:r>
              <a:rPr lang="id-ID" i="1" dirty="0" smtClean="0"/>
              <a:t>(accrual method)</a:t>
            </a:r>
            <a:r>
              <a:rPr lang="id-ID" dirty="0" smtClean="0"/>
              <a:t>.</a:t>
            </a:r>
          </a:p>
          <a:p>
            <a:pPr>
              <a:buNone/>
            </a:pPr>
            <a:r>
              <a:rPr lang="id-ID" dirty="0" smtClean="0"/>
              <a:t>Dalam hal pembebanan biaya dilakukan pengaitan </a:t>
            </a:r>
            <a:r>
              <a:rPr lang="id-ID" i="1" dirty="0" smtClean="0"/>
              <a:t>(matching)</a:t>
            </a:r>
            <a:r>
              <a:rPr lang="id-ID" dirty="0" smtClean="0"/>
              <a:t> dengan penghasilan yang menggunakan 3 (tiga) pendekatan, yaitu:</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r>
              <a:rPr lang="id-ID" dirty="0" smtClean="0"/>
              <a:t>Kompensasi kerugian ini hanya diberlakukan apabila WP menyelenggarakan pembukuan. Dalam praktik akuntansi komersial, kompensasi kerugian vertikal ini dilakukan secara otomatis, yaitu dalam akun “saldo laba” karena hasil operasi akhir tahun (penghasilan setelah pajak) selalu dibukukan ke akun “saldo laba”. Sementara dalam akuntansi pajak, perlu diperhatikan bahwa penghitungan laba fiskal berada di jalur ekstra komtable (di luar jalur pembukuan). </a:t>
            </a:r>
          </a:p>
          <a:p>
            <a:r>
              <a:rPr lang="id-ID" dirty="0" smtClean="0"/>
              <a:t>Bagi perusahaan yang mempunyai cabang-cabang di luar negeri, sesuai penjelasan Pasal 4 UU PPh, tidak dapat mengonsolidasikan kerugian yang diderita cabang karena laba cabang luar negeri ini selalu dikenakan pajak tanpa memperhitungkan kerugian.</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Rekonsiliasi (Koreksi) Fiskal</a:t>
            </a:r>
            <a:endParaRPr lang="id-ID" dirty="0"/>
          </a:p>
        </p:txBody>
      </p:sp>
      <p:sp>
        <p:nvSpPr>
          <p:cNvPr id="3" name="Content Placeholder 2"/>
          <p:cNvSpPr>
            <a:spLocks noGrp="1"/>
          </p:cNvSpPr>
          <p:nvPr>
            <p:ph sz="quarter" idx="1"/>
          </p:nvPr>
        </p:nvSpPr>
        <p:spPr/>
        <p:txBody>
          <a:bodyPr/>
          <a:lstStyle/>
          <a:p>
            <a:pPr>
              <a:buNone/>
            </a:pPr>
            <a:r>
              <a:rPr lang="id-ID" dirty="0" smtClean="0"/>
              <a:t>Rekonsiliasi (koreksi) fiskal adalah proses penyesuaian atas laba akuntansi yang berbeda dengan ketentuan fiskal untuk menghasilkan penghasilan neto atau laba yang sesuai dengan ketentuan perpajakan.</a:t>
            </a:r>
          </a:p>
          <a:p>
            <a:pPr>
              <a:buNone/>
            </a:pPr>
            <a:r>
              <a:rPr lang="id-ID" dirty="0" smtClean="0"/>
              <a:t>Koreksi fiskal tersebut dapat dibedakan antara beda tetap dan beda waktu/sementara.</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b="1" dirty="0" smtClean="0"/>
              <a:t>Beda tetap/permanen</a:t>
            </a:r>
          </a:p>
          <a:p>
            <a:pPr>
              <a:buNone/>
            </a:pPr>
            <a:r>
              <a:rPr lang="id-ID" dirty="0" smtClean="0"/>
              <a:t>	Beda tetap terjadi karena adanya perbedaan pengakuan penghasilan dan beban menurut akuntansi dengan fiskal, yaitu adanya penghasilan dan beban yang diakui menurut akuntansi namun tidak diakui menurut fiskal, ataupun sebaliknya. Beda tetap mengakibatkan laba atau rugi menurut akuntansi (laba sebelum pajak/</a:t>
            </a:r>
            <a:r>
              <a:rPr lang="id-ID" i="1" dirty="0" smtClean="0"/>
              <a:t>pre tax income</a:t>
            </a:r>
            <a:r>
              <a:rPr lang="id-ID" dirty="0" smtClean="0"/>
              <a:t>) yang berbeda secara tetap dengan laba atau rugi menurut fiskal </a:t>
            </a:r>
            <a:r>
              <a:rPr lang="id-ID" i="1" dirty="0" smtClean="0"/>
              <a:t>(taxable income)</a:t>
            </a:r>
            <a:r>
              <a:rPr lang="id-ID" dirty="0" smtClean="0"/>
              <a:t>.</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85000" lnSpcReduction="20000"/>
          </a:bodyPr>
          <a:lstStyle/>
          <a:p>
            <a:pPr>
              <a:buNone/>
            </a:pPr>
            <a:r>
              <a:rPr lang="id-ID" dirty="0" smtClean="0"/>
              <a:t>Beda tetap biasanya terjadi karena peraturan perpajakan mengharuskan hal-hal berikut dikeluarkan dari perhitungan PhKP.</a:t>
            </a:r>
          </a:p>
          <a:p>
            <a:r>
              <a:rPr lang="id-ID" dirty="0" smtClean="0"/>
              <a:t>Penghasilan yang dikenakan PPh bersifat final-Pasal 4 ayat (2) UU PPh.</a:t>
            </a:r>
          </a:p>
          <a:p>
            <a:r>
              <a:rPr lang="id-ID" dirty="0" smtClean="0"/>
              <a:t>Penghasilan yang bukan objek pajak-Pasal 4 ayat (3) UU PPh.</a:t>
            </a:r>
          </a:p>
          <a:p>
            <a:r>
              <a:rPr lang="id-ID" dirty="0" smtClean="0"/>
              <a:t>Pengeluaran yang tidak berhubungan langsung dengan kegiatan usaha-Pasal 9 ayat (1) UU PPh.</a:t>
            </a:r>
          </a:p>
          <a:p>
            <a:r>
              <a:rPr lang="id-ID" dirty="0" smtClean="0"/>
              <a:t>Beban yang digunakan untuk mendapatkan penghasilan yang bukan objek pajak dan penghasilan yang telah dikenakan PPh bersifat final.</a:t>
            </a:r>
          </a:p>
          <a:p>
            <a:r>
              <a:rPr lang="id-ID" dirty="0" smtClean="0"/>
              <a:t>Penggantian sehubungan dengan pekerjaan atau jasa yang diberikan dalam bentuk natura.</a:t>
            </a:r>
          </a:p>
          <a:p>
            <a:r>
              <a:rPr lang="id-ID" dirty="0" smtClean="0"/>
              <a:t>Sanksi perpajakan</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r>
              <a:rPr lang="id-ID" dirty="0" smtClean="0"/>
              <a:t>Beda waktu/sementara</a:t>
            </a:r>
          </a:p>
          <a:p>
            <a:pPr>
              <a:buNone/>
            </a:pPr>
            <a:r>
              <a:rPr lang="id-ID" dirty="0" smtClean="0"/>
              <a:t>	Beda waktu merupakan perbedaan perlakuan akuntansi dan perpajakan yang sifatnya temporer. Artinya, secara keseluruhan beban atau pendapatan akuntansi maupun perpajakan sebenarnya sama, tetapi tetap berbeda alokasi setiap tahunnya.</a:t>
            </a:r>
          </a:p>
          <a:p>
            <a:pPr>
              <a:buNone/>
            </a:pPr>
            <a:r>
              <a:rPr lang="id-ID" dirty="0" smtClean="0"/>
              <a:t>	Beda waktu biasanya bisa timbul karena perbedaan metode yang dipakai antara fiskal dengan akuntansi:</a:t>
            </a:r>
          </a:p>
          <a:p>
            <a:pPr marL="514350" indent="-514350">
              <a:buFont typeface="+mj-lt"/>
              <a:buAutoNum type="arabicPeriod"/>
            </a:pPr>
            <a:r>
              <a:rPr lang="id-ID" dirty="0" smtClean="0"/>
              <a:t>Akrual dan realisasi</a:t>
            </a:r>
          </a:p>
          <a:p>
            <a:pPr marL="514350" indent="-514350">
              <a:buFont typeface="+mj-lt"/>
              <a:buAutoNum type="arabicPeriod"/>
            </a:pPr>
            <a:r>
              <a:rPr lang="id-ID" dirty="0" smtClean="0"/>
              <a:t>Penyusutan dan amortisasi</a:t>
            </a:r>
          </a:p>
          <a:p>
            <a:pPr marL="514350" indent="-514350">
              <a:buFont typeface="+mj-lt"/>
              <a:buAutoNum type="arabicPeriod"/>
            </a:pPr>
            <a:r>
              <a:rPr lang="id-ID" dirty="0" smtClean="0"/>
              <a:t>Penilaian persediaan</a:t>
            </a:r>
          </a:p>
          <a:p>
            <a:pPr marL="514350" indent="-514350">
              <a:buFont typeface="+mj-lt"/>
              <a:buAutoNum type="arabicPeriod"/>
            </a:pPr>
            <a:r>
              <a:rPr lang="id-ID" dirty="0" smtClean="0"/>
              <a:t>Kompensasi kerugian fiskal</a:t>
            </a: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Koreksi Positif dan Negatif dari Rekonsiliasi Fiskal</a:t>
            </a:r>
            <a:endParaRPr lang="id-ID" sz="2800" dirty="0"/>
          </a:p>
        </p:txBody>
      </p:sp>
      <p:sp>
        <p:nvSpPr>
          <p:cNvPr id="3" name="Content Placeholder 2"/>
          <p:cNvSpPr>
            <a:spLocks noGrp="1"/>
          </p:cNvSpPr>
          <p:nvPr>
            <p:ph sz="quarter" idx="1"/>
          </p:nvPr>
        </p:nvSpPr>
        <p:spPr/>
        <p:txBody>
          <a:bodyPr>
            <a:normAutofit lnSpcReduction="10000"/>
          </a:bodyPr>
          <a:lstStyle/>
          <a:p>
            <a:r>
              <a:rPr lang="id-ID" dirty="0" smtClean="0"/>
              <a:t>Koreksi fiskal dapat berupa koreksi positif dan negatif. Koreksi positif terjadi apabila laba menurut fiskal bertambah. Koreksi positif biasanya dilakukan akibat adanya sebagai berikut:</a:t>
            </a:r>
            <a:endParaRPr lang="id-ID" dirty="0"/>
          </a:p>
          <a:p>
            <a:pPr marL="514350" indent="-514350">
              <a:buFont typeface="+mj-lt"/>
              <a:buAutoNum type="arabicPeriod"/>
            </a:pPr>
            <a:r>
              <a:rPr lang="id-ID" dirty="0" smtClean="0"/>
              <a:t>Beban yang tidak diakui oleh pajak-Pasal 9 ayat (1) UU PPh.</a:t>
            </a:r>
          </a:p>
          <a:p>
            <a:pPr marL="514350" indent="-514350">
              <a:buFont typeface="+mj-lt"/>
              <a:buAutoNum type="arabicPeriod"/>
            </a:pPr>
            <a:r>
              <a:rPr lang="id-ID" dirty="0" smtClean="0"/>
              <a:t>Penyusutan komersial lebih besar dari penyusutan fiskal.</a:t>
            </a:r>
          </a:p>
          <a:p>
            <a:pPr marL="514350" indent="-514350">
              <a:buFont typeface="+mj-lt"/>
              <a:buAutoNum type="arabicPeriod"/>
            </a:pPr>
            <a:r>
              <a:rPr lang="id-ID" dirty="0" smtClean="0"/>
              <a:t>Amortisasi komersial lebih besar dari amortisasi fiskal.</a:t>
            </a:r>
          </a:p>
          <a:p>
            <a:pPr marL="514350" indent="-514350">
              <a:buFont typeface="+mj-lt"/>
              <a:buAutoNum type="arabicPeriod"/>
            </a:pPr>
            <a:r>
              <a:rPr lang="id-ID" dirty="0" smtClean="0"/>
              <a:t>Penyesuaian fiskal positif lainnya.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r>
              <a:rPr lang="id-ID" dirty="0" smtClean="0"/>
              <a:t>Koreksi negatif terjadi apabila laba menurut fiskal berkurang. Koreksi negatif biasanya dilakukan akibat adanya hal-hal berikut:</a:t>
            </a:r>
          </a:p>
          <a:p>
            <a:pPr marL="514350" indent="-514350">
              <a:buFont typeface="+mj-lt"/>
              <a:buAutoNum type="arabicPeriod"/>
            </a:pPr>
            <a:r>
              <a:rPr lang="id-ID" dirty="0" smtClean="0"/>
              <a:t>Penghasilan yang tidak termasuk objek pajak-Pasal 4 ayat (3) UU PPh.</a:t>
            </a:r>
          </a:p>
          <a:p>
            <a:pPr marL="514350" indent="-514350">
              <a:buFont typeface="+mj-lt"/>
              <a:buAutoNum type="arabicPeriod"/>
            </a:pPr>
            <a:r>
              <a:rPr lang="id-ID" dirty="0" smtClean="0"/>
              <a:t>Penghasilan yang dikenakan PPh bersifat final- Pasal 4 ayat (2) UU PPh.</a:t>
            </a:r>
          </a:p>
          <a:p>
            <a:pPr marL="514350" indent="-514350">
              <a:buFont typeface="+mj-lt"/>
              <a:buAutoNum type="arabicPeriod"/>
            </a:pPr>
            <a:r>
              <a:rPr lang="id-ID" dirty="0" smtClean="0"/>
              <a:t>Penyusutan komersial lebih kecil daripada penyusutan fiskal.</a:t>
            </a:r>
          </a:p>
          <a:p>
            <a:pPr marL="514350" indent="-514350">
              <a:buFont typeface="+mj-lt"/>
              <a:buAutoNum type="arabicPeriod"/>
            </a:pPr>
            <a:r>
              <a:rPr lang="id-ID" dirty="0" smtClean="0"/>
              <a:t>Amortisasi komersial lebih kecil daripada amortisasi fiskal.</a:t>
            </a:r>
          </a:p>
          <a:p>
            <a:pPr marL="514350" indent="-514350">
              <a:buFont typeface="+mj-lt"/>
              <a:buAutoNum type="arabicPeriod"/>
            </a:pPr>
            <a:r>
              <a:rPr lang="id-ID" dirty="0" smtClean="0"/>
              <a:t>Penghasilan yang ditangguhkan pengakuannya.</a:t>
            </a:r>
          </a:p>
          <a:p>
            <a:pPr marL="514350" indent="-514350">
              <a:buFont typeface="+mj-lt"/>
              <a:buAutoNum type="arabicPeriod"/>
            </a:pPr>
            <a:r>
              <a:rPr lang="id-ID" smtClean="0"/>
              <a:t>Penyesuaian fiskal negatif lainnya.</a:t>
            </a:r>
            <a:endParaRPr lang="id-ID"/>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85000" lnSpcReduction="20000"/>
          </a:bodyPr>
          <a:lstStyle/>
          <a:p>
            <a:r>
              <a:rPr lang="id-ID" dirty="0" smtClean="0"/>
              <a:t>Sebab Akibat (Kausalitas)</a:t>
            </a:r>
          </a:p>
          <a:p>
            <a:pPr>
              <a:buNone/>
            </a:pPr>
            <a:r>
              <a:rPr lang="id-ID" dirty="0" smtClean="0"/>
              <a:t>	Pada pendekatan sebab akibat ini mengaitkan biaya secara langsung dengan penghasilan. Pengakuan biaya sebagai beban dalam periode diakuinya penghasilan. Contoh: persediaan sebagai penyebab dari hasil penjualan.</a:t>
            </a:r>
          </a:p>
          <a:p>
            <a:r>
              <a:rPr lang="id-ID" dirty="0" smtClean="0"/>
              <a:t>Alokasi Sistematis dan Rasional</a:t>
            </a:r>
          </a:p>
          <a:p>
            <a:pPr>
              <a:buNone/>
            </a:pPr>
            <a:r>
              <a:rPr lang="id-ID" dirty="0" smtClean="0"/>
              <a:t>	Pada pendekatan ini tidak mengaitkan secara langsung biaya dengan penghasilan, tetapi biaya dialokasikan secara sistematis dan rasional dengan penghasilan atas dasar masa manfaat. Contoh: pada aset tetap, alokasi biayanya segera pada tahun tersebut sebagai pengurang terhadap penghasilan atau dilakukan penundaan atau dikurangkan dengan penghasilan di masa mendatang melalui alokasi penyusutan dan amortisasi.</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Pengakuan Segera</a:t>
            </a:r>
          </a:p>
          <a:p>
            <a:pPr>
              <a:buNone/>
            </a:pPr>
            <a:r>
              <a:rPr lang="id-ID" dirty="0" smtClean="0"/>
              <a:t>	Pendekatan pengakuan segera ini yaitu terhadap biaya yang dapat dilakukan dengan penghasilan melalui pendekatan kesatu atau pendekatan kedua akan dibebankan segera terhadap penghasilan pada tahun pengeluaran. Contoh: biaya pendirian, biaya emisi.</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dirty="0" smtClean="0"/>
              <a:t>Beban-beban yang dapat dikurangkan dari penghasilan bruto bagi WP dalam negeri dan BUT dibagi dalam 2 (dua) golongan, yaitu:</a:t>
            </a:r>
          </a:p>
          <a:p>
            <a:pPr marL="514350" indent="-514350">
              <a:buFont typeface="+mj-lt"/>
              <a:buAutoNum type="arabicPeriod"/>
            </a:pPr>
            <a:r>
              <a:rPr lang="id-ID" dirty="0" smtClean="0"/>
              <a:t>Beban atau biaya yang mempunyai masa manfaat tidak lebih dari 1 (satu) tahun. Misalnya, gaji, biaya administrasi dan bunga, dll.</a:t>
            </a:r>
          </a:p>
          <a:p>
            <a:pPr marL="514350" indent="-514350">
              <a:buFont typeface="+mj-lt"/>
              <a:buAutoNum type="arabicPeriod"/>
            </a:pPr>
            <a:r>
              <a:rPr lang="id-ID" dirty="0" smtClean="0"/>
              <a:t>Beban atau baya yang mempunyai masa manfaat lebih dari 1 (satu) tahun. Misalnya, beban penyusutan atau amortisasi.</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a:bodyPr>
          <a:lstStyle/>
          <a:p>
            <a:pPr>
              <a:buNone/>
            </a:pPr>
            <a:r>
              <a:rPr lang="id-ID" dirty="0" smtClean="0"/>
              <a:t>Pasal 6 UU Pajak Penghasilan menyatakan bahwa untuk menghitung besarnya PKP bagi WP dalam negeri dan BUT, ditentukan berdasarkan penghasilan bruto dikurangi:</a:t>
            </a:r>
          </a:p>
          <a:p>
            <a:r>
              <a:rPr lang="id-ID" dirty="0" smtClean="0"/>
              <a:t>Biaya untuk mendapatkan, menagih, dan memelihara penghasilan, termasuk biaya pembelian bahan, biaya yang berkenaan dengan pekerjaan atau jasa.</a:t>
            </a:r>
          </a:p>
          <a:p>
            <a:r>
              <a:rPr lang="id-ID" dirty="0" smtClean="0"/>
              <a:t>Penyusutan atas pengeluaran untuk memperoleh aset berwujud dan amortisasi atas pengeluaran untuk memperoleh hak dan atas biaya lain yang mempunyai masa manfaat lebih dari 1 tahun.</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Iuran kepada dana pensiun telah tegas dibatasi yaitu yang pendiriannya telah disahkan oleh Menteri Keuangan.</a:t>
            </a:r>
          </a:p>
          <a:p>
            <a:r>
              <a:rPr lang="id-ID" dirty="0" smtClean="0"/>
              <a:t>Kerugian karena penjualan dan pengalihan aset yang dimiliki dan digunakan dalam perusahaan atau yang dimiliki untuk mendapatkan, menagih, dan memelihara penghasilan.</a:t>
            </a:r>
          </a:p>
          <a:p>
            <a:r>
              <a:rPr lang="id-ID" dirty="0" smtClean="0"/>
              <a:t>Kerugian selisih kurs mata uang asing.</a:t>
            </a:r>
          </a:p>
          <a:p>
            <a:r>
              <a:rPr lang="id-ID" dirty="0" smtClean="0"/>
              <a:t>Biaya penelitian dan pengembangan perusahaan yang dilakukan di Indonesia.</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r>
              <a:rPr lang="id-ID" dirty="0" smtClean="0"/>
              <a:t>Biaya beasiswa, magang dan pelatihan.</a:t>
            </a:r>
          </a:p>
          <a:p>
            <a:r>
              <a:rPr lang="id-ID" dirty="0" smtClean="0"/>
              <a:t>Piutang yang nyata-nyata tidak dapat ditagih.</a:t>
            </a:r>
          </a:p>
          <a:p>
            <a:r>
              <a:rPr lang="id-ID" dirty="0" smtClean="0"/>
              <a:t>Sumbangan dalam rangka penanggulangan bencana nasional yang ditetapkan dengan Peraturan Pemerintah.</a:t>
            </a:r>
          </a:p>
          <a:p>
            <a:r>
              <a:rPr lang="id-ID" dirty="0" smtClean="0"/>
              <a:t>Sumbangan dalam rangka penelitian dan pengembangan yang dilakukan di Indonesia yang ketentuannya diatur dengan Peraturan Pemerintah.</a:t>
            </a:r>
          </a:p>
          <a:p>
            <a:r>
              <a:rPr lang="id-ID" dirty="0" smtClean="0"/>
              <a:t>Biaya pembangunan infrastruktur sosial yang ketentuannya diatur dengan Peraturan Pemerintah.</a:t>
            </a:r>
          </a:p>
          <a:p>
            <a:r>
              <a:rPr lang="id-ID" dirty="0" smtClean="0"/>
              <a:t>Sumbangan fasilitas pendidikan yang ketentuannya diatur dengan Peraturan Pemerintah.</a:t>
            </a:r>
          </a:p>
          <a:p>
            <a:r>
              <a:rPr lang="id-ID" dirty="0" smtClean="0"/>
              <a:t>Sumbangan dalam rangka pembinaan olahraga yang ketentuannya diatur dengan Peraturan Pemerintah.</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Biaya Yang Tidak Boleh Dibebankan</a:t>
            </a:r>
            <a:endParaRPr lang="id-ID" dirty="0"/>
          </a:p>
        </p:txBody>
      </p:sp>
      <p:sp>
        <p:nvSpPr>
          <p:cNvPr id="3" name="Content Placeholder 2"/>
          <p:cNvSpPr>
            <a:spLocks noGrp="1"/>
          </p:cNvSpPr>
          <p:nvPr>
            <p:ph sz="quarter" idx="1"/>
          </p:nvPr>
        </p:nvSpPr>
        <p:spPr/>
        <p:txBody>
          <a:bodyPr>
            <a:normAutofit lnSpcReduction="10000"/>
          </a:bodyPr>
          <a:lstStyle/>
          <a:p>
            <a:pPr>
              <a:buNone/>
            </a:pPr>
            <a:r>
              <a:rPr lang="id-ID" dirty="0" smtClean="0"/>
              <a:t>Pasal 9 ayat (1) UU PPh yaitu untuk menentukan besarnya PKP bagi WP dalam negeri dan BUT tidak boleh dikurangkan, yaitu:</a:t>
            </a:r>
          </a:p>
          <a:p>
            <a:r>
              <a:rPr lang="id-ID" dirty="0" smtClean="0"/>
              <a:t>Pembagian laba dengan nama dan dalam bentuk apa pun seperti deviden, termasuk dividen yang dibayarkan oleh perusahaan asuransi kepada pemegang polis, dan pembagian sisa hasil usaha koperasi.</a:t>
            </a:r>
          </a:p>
          <a:p>
            <a:r>
              <a:rPr lang="id-ID" dirty="0" smtClean="0"/>
              <a:t>Biaya yang dibebankan atau dikeluarkan untuk kepentingan pribadi pemegang saham, sekutu atau anggota.</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299</TotalTime>
  <Words>1288</Words>
  <Application>Microsoft Office PowerPoint</Application>
  <PresentationFormat>On-screen Show (4:3)</PresentationFormat>
  <Paragraphs>121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Civic</vt:lpstr>
      <vt:lpstr>AKUNTANSI PAJAK ATAS KLASIFIKASI BIAYA DAN KOMPENSASI KERUGIAN</vt:lpstr>
      <vt:lpstr>Biaya Menurut UU Perpajakan</vt:lpstr>
      <vt:lpstr>PowerPoint Presentation</vt:lpstr>
      <vt:lpstr>PowerPoint Presentation</vt:lpstr>
      <vt:lpstr>PowerPoint Presentation</vt:lpstr>
      <vt:lpstr>PowerPoint Presentation</vt:lpstr>
      <vt:lpstr>PowerPoint Presentation</vt:lpstr>
      <vt:lpstr>PowerPoint Presentation</vt:lpstr>
      <vt:lpstr>Biaya Yang Tidak Boleh Dibebankan</vt:lpstr>
      <vt:lpstr>PowerPoint Presentation</vt:lpstr>
      <vt:lpstr>PowerPoint Presentation</vt:lpstr>
      <vt:lpstr>PowerPoint Presentation</vt:lpstr>
      <vt:lpstr>Klasifikasi Biaya Sesuai Aturan Pelaksanaan UU Perpajakan</vt:lpstr>
      <vt:lpstr>PowerPoint Presentation</vt:lpstr>
      <vt:lpstr>Konpensasi Kerugian</vt:lpstr>
      <vt:lpstr>PowerPoint Presentation</vt:lpstr>
      <vt:lpstr>PowerPoint Presentation</vt:lpstr>
      <vt:lpstr>PowerPoint Presentation</vt:lpstr>
      <vt:lpstr>Akuntansi Pajak</vt:lpstr>
      <vt:lpstr>PowerPoint Presentation</vt:lpstr>
      <vt:lpstr>Rekonsiliasi (Koreksi) Fiskal</vt:lpstr>
      <vt:lpstr>PowerPoint Presentation</vt:lpstr>
      <vt:lpstr>PowerPoint Presentation</vt:lpstr>
      <vt:lpstr>PowerPoint Presentation</vt:lpstr>
      <vt:lpstr>Koreksi Positif dan Negatif dari Rekonsiliasi Fiskal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PAJAK ATAS KLASIFIKASI BIAYA DAN KOMPENSASI KERUGIAN</dc:title>
  <dc:creator>asus</dc:creator>
  <cp:lastModifiedBy>ASUS</cp:lastModifiedBy>
  <cp:revision>28</cp:revision>
  <dcterms:created xsi:type="dcterms:W3CDTF">2016-04-23T07:22:00Z</dcterms:created>
  <dcterms:modified xsi:type="dcterms:W3CDTF">2017-04-25T06:48:05Z</dcterms:modified>
</cp:coreProperties>
</file>